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9"/>
  </p:notesMasterIdLst>
  <p:sldIdLst>
    <p:sldId id="257" r:id="rId5"/>
    <p:sldId id="493" r:id="rId6"/>
    <p:sldId id="498" r:id="rId7"/>
    <p:sldId id="497" r:id="rId8"/>
  </p:sldIdLst>
  <p:sldSz cx="12192000" cy="6858000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BF4D9-4EF8-5742-88B9-F7F98A26455F}" v="10" dt="2023-11-03T16:52:03.2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327"/>
  </p:normalViewPr>
  <p:slideViewPr>
    <p:cSldViewPr snapToGrid="0">
      <p:cViewPr varScale="1">
        <p:scale>
          <a:sx n="123" d="100"/>
          <a:sy n="123" d="100"/>
        </p:scale>
        <p:origin x="6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Gabay" userId="6155686c-298e-4e9c-bd01-2bcc4910163f" providerId="ADAL" clId="{14EBF4D9-4EF8-5742-88B9-F7F98A26455F}"/>
    <pc:docChg chg="undo custSel addSld delSld modSld">
      <pc:chgData name="David Gabay" userId="6155686c-298e-4e9c-bd01-2bcc4910163f" providerId="ADAL" clId="{14EBF4D9-4EF8-5742-88B9-F7F98A26455F}" dt="2023-11-03T16:52:03.287" v="22" actId="404"/>
      <pc:docMkLst>
        <pc:docMk/>
      </pc:docMkLst>
      <pc:sldChg chg="modSp mod">
        <pc:chgData name="David Gabay" userId="6155686c-298e-4e9c-bd01-2bcc4910163f" providerId="ADAL" clId="{14EBF4D9-4EF8-5742-88B9-F7F98A26455F}" dt="2023-11-03T16:43:31.622" v="13" actId="20577"/>
        <pc:sldMkLst>
          <pc:docMk/>
          <pc:sldMk cId="3013272437" sldId="257"/>
        </pc:sldMkLst>
        <pc:spChg chg="mod">
          <ac:chgData name="David Gabay" userId="6155686c-298e-4e9c-bd01-2bcc4910163f" providerId="ADAL" clId="{14EBF4D9-4EF8-5742-88B9-F7F98A26455F}" dt="2023-11-03T16:43:31.622" v="13" actId="20577"/>
          <ac:spMkLst>
            <pc:docMk/>
            <pc:sldMk cId="3013272437" sldId="257"/>
            <ac:spMk id="3" creationId="{F6B90FB7-12BE-58CA-6A8D-D554D092AE10}"/>
          </ac:spMkLst>
        </pc:spChg>
      </pc:sldChg>
      <pc:sldChg chg="modSp mod">
        <pc:chgData name="David Gabay" userId="6155686c-298e-4e9c-bd01-2bcc4910163f" providerId="ADAL" clId="{14EBF4D9-4EF8-5742-88B9-F7F98A26455F}" dt="2023-11-03T16:52:03.287" v="22" actId="404"/>
        <pc:sldMkLst>
          <pc:docMk/>
          <pc:sldMk cId="1180966378" sldId="493"/>
        </pc:sldMkLst>
        <pc:spChg chg="mod">
          <ac:chgData name="David Gabay" userId="6155686c-298e-4e9c-bd01-2bcc4910163f" providerId="ADAL" clId="{14EBF4D9-4EF8-5742-88B9-F7F98A26455F}" dt="2023-11-03T16:52:03.287" v="22" actId="404"/>
          <ac:spMkLst>
            <pc:docMk/>
            <pc:sldMk cId="1180966378" sldId="493"/>
            <ac:spMk id="6" creationId="{35A490F4-B7ED-C9F5-BA44-62C0AE4AF822}"/>
          </ac:spMkLst>
        </pc:spChg>
      </pc:sldChg>
      <pc:sldChg chg="addSp delSp modSp">
        <pc:chgData name="David Gabay" userId="6155686c-298e-4e9c-bd01-2bcc4910163f" providerId="ADAL" clId="{14EBF4D9-4EF8-5742-88B9-F7F98A26455F}" dt="2023-11-03T16:50:17.157" v="18" actId="478"/>
        <pc:sldMkLst>
          <pc:docMk/>
          <pc:sldMk cId="3275615947" sldId="497"/>
        </pc:sldMkLst>
        <pc:spChg chg="add del mod">
          <ac:chgData name="David Gabay" userId="6155686c-298e-4e9c-bd01-2bcc4910163f" providerId="ADAL" clId="{14EBF4D9-4EF8-5742-88B9-F7F98A26455F}" dt="2023-11-03T16:50:14.993" v="16" actId="478"/>
          <ac:spMkLst>
            <pc:docMk/>
            <pc:sldMk cId="3275615947" sldId="497"/>
            <ac:spMk id="4" creationId="{D3659F49-9F08-E737-0864-21985125F2AD}"/>
          </ac:spMkLst>
        </pc:spChg>
        <pc:spChg chg="add del mod">
          <ac:chgData name="David Gabay" userId="6155686c-298e-4e9c-bd01-2bcc4910163f" providerId="ADAL" clId="{14EBF4D9-4EF8-5742-88B9-F7F98A26455F}" dt="2023-11-03T16:50:17.157" v="18" actId="478"/>
          <ac:spMkLst>
            <pc:docMk/>
            <pc:sldMk cId="3275615947" sldId="497"/>
            <ac:spMk id="6" creationId="{F2F1EFEF-35DB-CFA2-4E77-FA137A2ABD4D}"/>
          </ac:spMkLst>
        </pc:spChg>
        <pc:spChg chg="del">
          <ac:chgData name="David Gabay" userId="6155686c-298e-4e9c-bd01-2bcc4910163f" providerId="ADAL" clId="{14EBF4D9-4EF8-5742-88B9-F7F98A26455F}" dt="2023-11-03T16:50:15.980" v="17" actId="478"/>
          <ac:spMkLst>
            <pc:docMk/>
            <pc:sldMk cId="3275615947" sldId="497"/>
            <ac:spMk id="10" creationId="{58610871-0B13-8481-E76A-1D9E5031D919}"/>
          </ac:spMkLst>
        </pc:spChg>
        <pc:spChg chg="del">
          <ac:chgData name="David Gabay" userId="6155686c-298e-4e9c-bd01-2bcc4910163f" providerId="ADAL" clId="{14EBF4D9-4EF8-5742-88B9-F7F98A26455F}" dt="2023-11-03T16:50:12.472" v="15" actId="478"/>
          <ac:spMkLst>
            <pc:docMk/>
            <pc:sldMk cId="3275615947" sldId="497"/>
            <ac:spMk id="12" creationId="{197B0944-077D-A5D8-630D-B7F2CCBE7944}"/>
          </ac:spMkLst>
        </pc:spChg>
      </pc:sldChg>
      <pc:sldChg chg="modSp mod">
        <pc:chgData name="David Gabay" userId="6155686c-298e-4e9c-bd01-2bcc4910163f" providerId="ADAL" clId="{14EBF4D9-4EF8-5742-88B9-F7F98A26455F}" dt="2023-11-03T16:43:19.316" v="6" actId="20577"/>
        <pc:sldMkLst>
          <pc:docMk/>
          <pc:sldMk cId="4250723763" sldId="498"/>
        </pc:sldMkLst>
        <pc:spChg chg="mod">
          <ac:chgData name="David Gabay" userId="6155686c-298e-4e9c-bd01-2bcc4910163f" providerId="ADAL" clId="{14EBF4D9-4EF8-5742-88B9-F7F98A26455F}" dt="2023-11-03T16:43:04.923" v="1" actId="20577"/>
          <ac:spMkLst>
            <pc:docMk/>
            <pc:sldMk cId="4250723763" sldId="498"/>
            <ac:spMk id="3" creationId="{8A146389-03B4-1128-F7C7-3E272B49F3C0}"/>
          </ac:spMkLst>
        </pc:spChg>
        <pc:spChg chg="mod">
          <ac:chgData name="David Gabay" userId="6155686c-298e-4e9c-bd01-2bcc4910163f" providerId="ADAL" clId="{14EBF4D9-4EF8-5742-88B9-F7F98A26455F}" dt="2023-11-03T16:43:19.316" v="6" actId="20577"/>
          <ac:spMkLst>
            <pc:docMk/>
            <pc:sldMk cId="4250723763" sldId="498"/>
            <ac:spMk id="8" creationId="{0B713601-D8BA-F246-D2C5-696F4C82920B}"/>
          </ac:spMkLst>
        </pc:spChg>
      </pc:sldChg>
      <pc:sldChg chg="new del">
        <pc:chgData name="David Gabay" userId="6155686c-298e-4e9c-bd01-2bcc4910163f" providerId="ADAL" clId="{14EBF4D9-4EF8-5742-88B9-F7F98A26455F}" dt="2023-11-03T16:51:32.057" v="20" actId="680"/>
        <pc:sldMkLst>
          <pc:docMk/>
          <pc:sldMk cId="1554824622" sldId="499"/>
        </pc:sldMkLst>
      </pc:sldChg>
      <pc:sldChg chg="del">
        <pc:chgData name="David Gabay" userId="6155686c-298e-4e9c-bd01-2bcc4910163f" providerId="ADAL" clId="{14EBF4D9-4EF8-5742-88B9-F7F98A26455F}" dt="2023-11-03T16:50:06.605" v="14" actId="2696"/>
        <pc:sldMkLst>
          <pc:docMk/>
          <pc:sldMk cId="201595370" sldId="5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3D9FD-09DF-8F4F-A1A7-2A257A45B5D3}" type="datetimeFigureOut">
              <a:rPr lang="en-US" smtClean="0"/>
              <a:t>11/3/23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DF6BE0-A7AD-6A42-A9D7-B890A26D9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0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14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05049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30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F9F-3202-B443-A87A-BDA16F4A1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1303655"/>
            <a:ext cx="9144000" cy="2009720"/>
          </a:xfrm>
        </p:spPr>
        <p:txBody>
          <a:bodyPr anchor="b" anchorCtr="0"/>
          <a:lstStyle>
            <a:lvl1pPr algn="l">
              <a:lnSpc>
                <a:spcPct val="100000"/>
              </a:lnSpc>
              <a:spcBef>
                <a:spcPts val="1000"/>
              </a:spcBef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FF059-95DD-D442-8A2F-BA0EC6593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7A3D1CCA-73DE-0941-8F45-344E5CC6057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</p:spPr>
        <p:txBody>
          <a:bodyPr anchor="t" anchorCtr="0"/>
          <a:lstStyle>
            <a:lvl1pPr>
              <a:lnSpc>
                <a:spcPct val="100000"/>
              </a:lnSpc>
              <a:spcBef>
                <a:spcPts val="1000"/>
              </a:spcBef>
              <a:buFontTx/>
              <a:buNone/>
              <a:defRPr sz="1800"/>
            </a:lvl1pPr>
          </a:lstStyle>
          <a:p>
            <a:pPr lvl="0"/>
            <a:r>
              <a:rPr lang="en-US"/>
              <a:t>Click to edit date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C55AACF5-EF00-CB42-823A-B94F99F731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83241" y="6446520"/>
            <a:ext cx="5120640" cy="3975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The view, opinions, and/or findings contained in this report are those of The MITRE Corporation and should not be construed as an official Government position, policy, or decision, unless designated by other documentation.</a:t>
            </a:r>
          </a:p>
        </p:txBody>
      </p:sp>
    </p:spTree>
    <p:extLst>
      <p:ext uri="{BB962C8B-B14F-4D97-AF65-F5344CB8AC3E}">
        <p14:creationId xmlns:p14="http://schemas.microsoft.com/office/powerpoint/2010/main" val="161495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6E9DB-266A-DC4C-81FD-63DDDAA3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0FE17-69E8-9440-A7AF-AC1659EDF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365760"/>
            <a:ext cx="11338560" cy="5486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8D53F-9797-B141-B5E7-AB9CB133F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7368" y="6400800"/>
            <a:ext cx="8817264" cy="182880"/>
          </a:xfrm>
        </p:spPr>
        <p:txBody>
          <a:bodyPr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164F8F-2BF9-7D49-8924-6537913F66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6720" y="1371600"/>
            <a:ext cx="11338560" cy="4572000"/>
          </a:xfrm>
        </p:spPr>
        <p:txBody>
          <a:bodyPr/>
          <a:lstStyle>
            <a:lvl1pPr marL="228600" indent="-21907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§"/>
              <a:tabLst/>
              <a:defRPr sz="2400" b="0"/>
            </a:lvl1pPr>
            <a:lvl2pPr marL="4572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2pPr>
            <a:lvl3pPr marL="6905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 sz="1800"/>
            </a:lvl3pPr>
            <a:lvl4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 sz="1600"/>
            </a:lvl4pPr>
            <a:lvl5pPr marL="1138238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MITRE Logo MITRE">
            <a:extLst>
              <a:ext uri="{FF2B5EF4-FFF2-40B4-BE49-F238E27FC236}">
                <a16:creationId xmlns:a16="http://schemas.microsoft.com/office/drawing/2014/main" id="{C571BE03-9705-4AAA-9A08-473E99D83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AF96D20-C2B4-9FF8-FB84-29963CCDDA28}"/>
              </a:ext>
            </a:extLst>
          </p:cNvPr>
          <p:cNvSpPr txBox="1">
            <a:spLocks/>
          </p:cNvSpPr>
          <p:nvPr userDrawn="1"/>
        </p:nvSpPr>
        <p:spPr>
          <a:xfrm>
            <a:off x="1839768" y="65532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80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/>
              <a:t>© 2023 THE MITRE CORPORATION.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035027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Closing Slide 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583B77-0D77-A34E-8283-81275F3E94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CF98308-AFBC-E14C-A180-1231217F1E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email@mitre.org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2210306-A808-2E4A-B31D-FFC4F65B2E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@</a:t>
            </a:r>
            <a:r>
              <a:rPr lang="en-US" err="1"/>
              <a:t>TwitterHandle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717D3CB-D2D4-6A49-BA33-1E044F0352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linkedin.com</a:t>
            </a:r>
            <a:r>
              <a:rPr lang="en-US"/>
              <a:t>/in/</a:t>
            </a:r>
            <a:r>
              <a:rPr lang="en-US" err="1"/>
              <a:t>firstnamelastname</a:t>
            </a:r>
            <a:endParaRPr lang="en-US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B75CEDAF-9B35-B244-BDC3-8E25466DD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2023 THE MITRE CORPORATION. </a:t>
            </a:r>
          </a:p>
        </p:txBody>
      </p:sp>
      <p:pic>
        <p:nvPicPr>
          <p:cNvPr id="11" name="Picture 10" descr="MITRE Logo MITRE Solving Problems For A Safer World">
            <a:extLst>
              <a:ext uri="{FF2B5EF4-FFF2-40B4-BE49-F238E27FC236}">
                <a16:creationId xmlns:a16="http://schemas.microsoft.com/office/drawing/2014/main" id="{197662BA-51FE-4239-84D9-1379E66E8DA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4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54737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3924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defRPr/>
            </a:pPr>
            <a:r>
              <a:rPr lang="en-US" altLang="en-US" sz="1200" b="1" dirty="0">
                <a:latin typeface="Arial "/>
              </a:rPr>
              <a:t>3GPP TSG-SA3 Meeting #113 	</a:t>
            </a:r>
          </a:p>
          <a:p>
            <a:pPr algn="l" eaLnBrk="1" hangingPunct="1">
              <a:defRPr/>
            </a:pPr>
            <a:r>
              <a:rPr lang="en-US" altLang="en-US" sz="1200" b="1" dirty="0">
                <a:latin typeface="Arial "/>
              </a:rPr>
              <a:t>Chicago, US, 6 - 10 November 2023	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1626" y="133350"/>
            <a:ext cx="1822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dirty="0">
                <a:latin typeface="Arial "/>
              </a:rPr>
              <a:t>S3-234981 </a:t>
            </a:r>
            <a:r>
              <a:rPr lang="sv-SE" altLang="en-US" sz="1200" b="0" i="1" dirty="0">
                <a:latin typeface="Arial "/>
              </a:rPr>
              <a:t>revision </a:t>
            </a:r>
            <a:r>
              <a:rPr lang="sv-SE" altLang="en-US" sz="1200" b="0" i="1" dirty="0" err="1">
                <a:latin typeface="Arial "/>
              </a:rPr>
              <a:t>of</a:t>
            </a:r>
            <a:endParaRPr lang="sv-SE" altLang="en-US" sz="1200" b="0" i="1" dirty="0">
              <a:latin typeface="Arial 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0" i="1" dirty="0">
                <a:latin typeface="Arial "/>
              </a:rPr>
              <a:t>S3-234567</a:t>
            </a:r>
          </a:p>
        </p:txBody>
      </p:sp>
    </p:spTree>
    <p:extLst>
      <p:ext uri="{BB962C8B-B14F-4D97-AF65-F5344CB8AC3E}">
        <p14:creationId xmlns:p14="http://schemas.microsoft.com/office/powerpoint/2010/main" val="133672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>
    <p:wipe dir="r"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3/Rel-19%20Workshop/Discussions%20on%20eZTS%20SID/S3-23-xxxx_ZTA_SID.docx" TargetMode="External"/><Relationship Id="rId2" Type="http://schemas.openxmlformats.org/officeDocument/2006/relationships/hyperlink" Target="https://www.3gpp.org/ftp/TSG_SA/WG3_Security/ADHOCs/3GPPSA3-e(AH)_for_Rel-19/Docs/S3ah-23001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ADHOCs/3GPPSA3-e(AH)_for_Rel-19/Docs/S3ah-230021.zip" TargetMode="External"/><Relationship Id="rId5" Type="http://schemas.openxmlformats.org/officeDocument/2006/relationships/hyperlink" Target="https://www.3gpp.org/ftp/TSG_SA/WG3_Security/ADHOCs/3GPPSA3-e(AH)_for_Rel-19/Docs/S3ah-230044.zip" TargetMode="External"/><Relationship Id="rId4" Type="http://schemas.openxmlformats.org/officeDocument/2006/relationships/hyperlink" Target="https://www.3gpp.org/ftp/TSG_SA/WG3_Security/ADHOCs/3GPPSA3-e(AH)_for_Rel-19/Docs/S3ah-230026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12_Goteborg/Docs/S3-234334.zip" TargetMode="External"/><Relationship Id="rId2" Type="http://schemas.openxmlformats.org/officeDocument/2006/relationships/hyperlink" Target="https://www.3gpp.org/ftp/Email_Discussions/SA3/Rel-19%20Workshop/Discussion%20on%20256-bit%20SID/draft_S3XXYY_New%20SID%20on%20enabling%20a%20cryptographic%20algorithm%20transition%20to%20256-bits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3_Security/ADHOCs/3GPPSA3-e(AH)_for_Rel-19/Docs/S3ah-230054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8A6F-A850-3013-B366-EABF951E7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MITRE Views on R19 Topics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90FB7-12BE-58CA-6A8D-D554D092AE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AI 6.1 Presentation to SA3#113 Chicago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A5ED2A-A996-AC40-B6E4-EC2EC9B020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S3-234981</a:t>
            </a:r>
          </a:p>
        </p:txBody>
      </p:sp>
    </p:spTree>
    <p:extLst>
      <p:ext uri="{BB962C8B-B14F-4D97-AF65-F5344CB8AC3E}">
        <p14:creationId xmlns:p14="http://schemas.microsoft.com/office/powerpoint/2010/main" val="301327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5A490F4-B7ED-C9F5-BA44-62C0AE4AF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SA3 Prime (SIDs/WIDs)</a:t>
            </a:r>
            <a:br>
              <a:rPr lang="en-US" sz="2800" dirty="0"/>
            </a:br>
            <a:r>
              <a:rPr lang="en-US" sz="2000" dirty="0"/>
              <a:t>AI 6.2</a:t>
            </a:r>
            <a:endParaRPr lang="en-US" sz="28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A1F3A34-E9AD-AB9A-F63D-46407CC4C5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712063"/>
              </p:ext>
            </p:extLst>
          </p:nvPr>
        </p:nvGraphicFramePr>
        <p:xfrm>
          <a:off x="838200" y="1825625"/>
          <a:ext cx="10515599" cy="44653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316396">
                  <a:extLst>
                    <a:ext uri="{9D8B030D-6E8A-4147-A177-3AD203B41FA5}">
                      <a16:colId xmlns:a16="http://schemas.microsoft.com/office/drawing/2014/main" val="2201979571"/>
                    </a:ext>
                  </a:extLst>
                </a:gridCol>
                <a:gridCol w="8199203">
                  <a:extLst>
                    <a:ext uri="{9D8B030D-6E8A-4147-A177-3AD203B41FA5}">
                      <a16:colId xmlns:a16="http://schemas.microsoft.com/office/drawing/2014/main" val="637389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983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b="1" dirty="0"/>
                        <a:t>Continuous security monitoring and dynamic access control </a:t>
                      </a:r>
                      <a:r>
                        <a:rPr lang="en-US" sz="1600" dirty="0"/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1</a:t>
                      </a:r>
                      <a:r>
                        <a:rPr lang="en-US" sz="1600" dirty="0"/>
                        <a:t>, </a:t>
                      </a:r>
                      <a:r>
                        <a:rPr lang="en-US" sz="1600" b="1" i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2</a:t>
                      </a:r>
                      <a:r>
                        <a:rPr lang="en-US" sz="1600" dirty="0"/>
                        <a:t>] ZTS;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</a:t>
                      </a:r>
                      <a:r>
                        <a:rPr lang="en-US" sz="1600" dirty="0"/>
                        <a:t>] Security of PLMN hosting a NPN;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4</a:t>
                      </a:r>
                      <a:r>
                        <a:rPr lang="en-US" sz="1600" dirty="0"/>
                        <a:t>] AI/ML enhancements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Integrate continuous security monitoring and dynamic access control into 5GS authentication and authorization: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Determine standard security related data collected to evaluate the NF for detection of abnormal behavior; 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Determine how to mitigate threat of a compromised NF via dynamic authorization, including revocation, segmentation, and enforcement of dynamic access decisions;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Consider collaborative behavior in roaming and NPN scenarios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Leveraging AI/ML to predict, detect, prevent, and mitigate anomalous network behavior.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373948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Resource Isolation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hlinkClick r:id="rId6"/>
                        </a:rPr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</a:t>
                      </a:r>
                      <a:r>
                        <a:rPr lang="en-US" dirty="0"/>
                        <a:t>]</a:t>
                      </a:r>
                      <a:endParaRPr lang="en-US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Compromised or misconfigured resources (e.g., VNFs/CNFs) may jeopardize privacy, confidentiality, or availability of another NF sharing the same resources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Ensure isolation between network slices;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Reduce effect of a compromised or misconfigured NF resource on another NF.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644138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2C717C-1620-2665-7B5C-03EA0B2AA79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BECF63ED-5365-0347-943C-46237B9951C9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504B-9B1A-2AFE-11DF-9D1E7A9A317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2182329" y="6186115"/>
            <a:ext cx="8816975" cy="848222"/>
          </a:xfrm>
        </p:spPr>
        <p:txBody>
          <a:bodyPr/>
          <a:lstStyle/>
          <a:p>
            <a:r>
              <a:rPr lang="en-US" sz="800" dirty="0"/>
              <a:t>[1] </a:t>
            </a:r>
            <a:r>
              <a:rPr lang="en-US" sz="800" dirty="0">
                <a:hlinkClick r:id="rId2"/>
              </a:rPr>
              <a:t>https://www.3gpp.org/ftp/TSG_SA/WG3_Security/ADHOCs/3GPPSA3-e(AH)_for_Rel-19/Docs/S3ah-230012.zip</a:t>
            </a:r>
            <a:r>
              <a:rPr lang="en-US" sz="800" dirty="0"/>
              <a:t> </a:t>
            </a:r>
          </a:p>
          <a:p>
            <a:r>
              <a:rPr lang="en-US" sz="800" dirty="0"/>
              <a:t>[2] </a:t>
            </a:r>
            <a:r>
              <a:rPr lang="en-US" sz="800" dirty="0">
                <a:hlinkClick r:id="rId3"/>
              </a:rPr>
              <a:t>https://www.3gpp.org/ftp/Email_Discussions/SA3/Rel-19%20Workshop/Discussions%20on%20eZTS%20SID/S3-23-xxxx_ZTA_SID.docx</a:t>
            </a:r>
            <a:endParaRPr lang="en-US" sz="800" dirty="0"/>
          </a:p>
          <a:p>
            <a:r>
              <a:rPr lang="en-US" sz="800" dirty="0"/>
              <a:t>[3] </a:t>
            </a:r>
            <a:r>
              <a:rPr lang="en-US" sz="800" dirty="0">
                <a:hlinkClick r:id="rId4"/>
              </a:rPr>
              <a:t>https://www.3gpp.org/ftp/TSG_SA/WG3_Security/ADHOCs/3GPPSA3-e(AH)_for_Rel-19/Docs/S3ah-230026.zip</a:t>
            </a:r>
            <a:endParaRPr lang="en-US" sz="800" dirty="0"/>
          </a:p>
          <a:p>
            <a:r>
              <a:rPr lang="en-US" sz="800" dirty="0"/>
              <a:t>[4] </a:t>
            </a:r>
            <a:r>
              <a:rPr lang="en-US" sz="800" dirty="0">
                <a:hlinkClick r:id="rId5"/>
              </a:rPr>
              <a:t>https://www.3gpp.org/ftp/TSG_SA/WG3_Security/ADHOCs/3GPPSA3-e(AH)_for_Rel-19/Docs/S3ah-230044.zip</a:t>
            </a:r>
            <a:endParaRPr lang="en-US" sz="800" dirty="0"/>
          </a:p>
          <a:p>
            <a:r>
              <a:rPr lang="en-US" sz="800" dirty="0"/>
              <a:t>[5] </a:t>
            </a:r>
            <a:r>
              <a:rPr lang="en-US" sz="800" dirty="0">
                <a:hlinkClick r:id="rId6"/>
              </a:rPr>
              <a:t>https://www.3gpp.org/ftp/TSG_SA/WG3_Security/ADHOCs/3GPPSA3-e(AH)_for_Rel-19/Docs/S3ah-230021.zip</a:t>
            </a:r>
            <a:endParaRPr lang="en-US" sz="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001621EB-4F6C-B9A4-7FD5-751C4C8B9CDE}"/>
              </a:ext>
            </a:extLst>
          </p:cNvPr>
          <p:cNvSpPr txBox="1">
            <a:spLocks/>
          </p:cNvSpPr>
          <p:nvPr/>
        </p:nvSpPr>
        <p:spPr>
          <a:xfrm>
            <a:off x="271909" y="743447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cap="none" baseline="0" dirty="0">
                <a:solidFill>
                  <a:schemeClr val="tx2"/>
                </a:solidFill>
                <a:latin typeface="+mn-lt"/>
                <a:ea typeface="+mj-ea"/>
                <a:cs typeface="Arial Narrow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9663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146389-03B4-1128-F7C7-3E272B49F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389" y="3167959"/>
            <a:ext cx="10515600" cy="1325563"/>
          </a:xfrm>
        </p:spPr>
        <p:txBody>
          <a:bodyPr/>
          <a:lstStyle/>
          <a:p>
            <a:r>
              <a:rPr lang="en-US" sz="2800" dirty="0"/>
              <a:t>Feature Security Dependent on Other WGs</a:t>
            </a:r>
            <a:br>
              <a:rPr lang="en-US" sz="2800" dirty="0"/>
            </a:br>
            <a:r>
              <a:rPr lang="en-US" sz="2000" dirty="0"/>
              <a:t>AI 6.3</a:t>
            </a:r>
            <a:endParaRPr lang="en-US" sz="28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A1F3A34-E9AD-AB9A-F63D-46407CC4C5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213553"/>
              </p:ext>
            </p:extLst>
          </p:nvPr>
        </p:nvGraphicFramePr>
        <p:xfrm>
          <a:off x="683389" y="1875856"/>
          <a:ext cx="10515599" cy="15544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430257">
                  <a:extLst>
                    <a:ext uri="{9D8B030D-6E8A-4147-A177-3AD203B41FA5}">
                      <a16:colId xmlns:a16="http://schemas.microsoft.com/office/drawing/2014/main" val="2201979571"/>
                    </a:ext>
                  </a:extLst>
                </a:gridCol>
                <a:gridCol w="8085342">
                  <a:extLst>
                    <a:ext uri="{9D8B030D-6E8A-4147-A177-3AD203B41FA5}">
                      <a16:colId xmlns:a16="http://schemas.microsoft.com/office/drawing/2014/main" val="637389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983705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</a:t>
                      </a:r>
                      <a:r>
                        <a:rPr lang="en-US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6</a:t>
                      </a:r>
                      <a:r>
                        <a:rPr lang="en-US" sz="1800" dirty="0"/>
                        <a:t>, </a:t>
                      </a: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7</a:t>
                      </a:r>
                      <a:r>
                        <a:rPr lang="en-US" dirty="0"/>
                        <a:t>] </a:t>
                      </a:r>
                      <a:r>
                        <a:rPr lang="en-US" b="1" dirty="0"/>
                        <a:t>256-bit WID/SID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Begin the transition to 256-bit Integrity and encryption algorithms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Interoperability is assured whenever possible;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Define the 256-bit integrity and encryption algorithms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31773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2C717C-1620-2665-7B5C-03EA0B2AA79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BECF63ED-5365-0347-943C-46237B9951C9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504B-9B1A-2AFE-11DF-9D1E7A9A317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400800"/>
            <a:ext cx="8816975" cy="182563"/>
          </a:xfrm>
        </p:spPr>
        <p:txBody>
          <a:bodyPr/>
          <a:lstStyle/>
          <a:p>
            <a:endParaRPr lang="en-US" sz="16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DA5AA454-73DB-AAC6-13F8-F4B6F4E46751}"/>
              </a:ext>
            </a:extLst>
          </p:cNvPr>
          <p:cNvSpPr txBox="1">
            <a:spLocks/>
          </p:cNvSpPr>
          <p:nvPr/>
        </p:nvSpPr>
        <p:spPr>
          <a:xfrm>
            <a:off x="853440" y="479266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cap="none" baseline="0" dirty="0">
                <a:solidFill>
                  <a:schemeClr val="tx2"/>
                </a:solidFill>
                <a:latin typeface="+mn-lt"/>
                <a:ea typeface="+mj-ea"/>
                <a:cs typeface="Arial Narrow" charset="0"/>
              </a:defRPr>
            </a:lvl1pPr>
          </a:lstStyle>
          <a:p>
            <a:endParaRPr lang="en-US" sz="2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5C4AB9-F43D-C50B-C968-D4C5F0795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674866"/>
              </p:ext>
            </p:extLst>
          </p:nvPr>
        </p:nvGraphicFramePr>
        <p:xfrm>
          <a:off x="683389" y="4310402"/>
          <a:ext cx="11648181" cy="1828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12898">
                  <a:extLst>
                    <a:ext uri="{9D8B030D-6E8A-4147-A177-3AD203B41FA5}">
                      <a16:colId xmlns:a16="http://schemas.microsoft.com/office/drawing/2014/main" val="3343218506"/>
                    </a:ext>
                  </a:extLst>
                </a:gridCol>
                <a:gridCol w="8835283">
                  <a:extLst>
                    <a:ext uri="{9D8B030D-6E8A-4147-A177-3AD203B41FA5}">
                      <a16:colId xmlns:a16="http://schemas.microsoft.com/office/drawing/2014/main" val="28597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295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</a:t>
                      </a:r>
                      <a:r>
                        <a:rPr lang="en-US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8</a:t>
                      </a:r>
                      <a:r>
                        <a:rPr lang="en-US" dirty="0"/>
                        <a:t>] </a:t>
                      </a:r>
                      <a:r>
                        <a:rPr lang="en-US" b="1" dirty="0"/>
                        <a:t>ProSe 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 for multi-hop U2U/U2N relay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Consideration for secure routing protocols and key management;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Privacy from intermediate relay nodes;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Support for Non-3GPP RAT over PC5 U2N/U2U relay;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610580"/>
                  </a:ext>
                </a:extLst>
              </a:tr>
            </a:tbl>
          </a:graphicData>
        </a:graphic>
      </p:graphicFrame>
      <p:sp>
        <p:nvSpPr>
          <p:cNvPr id="8" name="Title 2">
            <a:extLst>
              <a:ext uri="{FF2B5EF4-FFF2-40B4-BE49-F238E27FC236}">
                <a16:creationId xmlns:a16="http://schemas.microsoft.com/office/drawing/2014/main" id="{0B713601-D8BA-F246-D2C5-696F4C82920B}"/>
              </a:ext>
            </a:extLst>
          </p:cNvPr>
          <p:cNvSpPr txBox="1">
            <a:spLocks/>
          </p:cNvSpPr>
          <p:nvPr/>
        </p:nvSpPr>
        <p:spPr bwMode="auto">
          <a:xfrm>
            <a:off x="683389" y="718798"/>
            <a:ext cx="10515600" cy="69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2800" dirty="0"/>
              <a:t>SA3 Prime (SIDs/WIDs)</a:t>
            </a:r>
          </a:p>
          <a:p>
            <a:r>
              <a:rPr lang="en-US" sz="2000" dirty="0"/>
              <a:t>AI 6.2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CCB2D42-AA97-9F38-A684-F7FE8547E6A5}"/>
              </a:ext>
            </a:extLst>
          </p:cNvPr>
          <p:cNvSpPr txBox="1">
            <a:spLocks/>
          </p:cNvSpPr>
          <p:nvPr/>
        </p:nvSpPr>
        <p:spPr>
          <a:xfrm>
            <a:off x="2114232" y="6188073"/>
            <a:ext cx="8816975" cy="848222"/>
          </a:xfr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800" dirty="0"/>
              <a:t>[6] </a:t>
            </a:r>
            <a:r>
              <a:rPr lang="en-US" sz="800" dirty="0">
                <a:hlinkClick r:id="rId2"/>
              </a:rPr>
              <a:t>https://www.3gpp.org/ftp/Email_Discussions/SA3/Rel-19%20Workshop/Discussion%20on%20256-bit%20SID/draft_S3XXYY_New%20SID%20on%20enabling%20a%20cryptographic%20algorithm%20transition%20to%20256-bits.docx</a:t>
            </a:r>
            <a:endParaRPr lang="en-US" sz="800" dirty="0"/>
          </a:p>
          <a:p>
            <a:r>
              <a:rPr lang="en-US" sz="800" dirty="0"/>
              <a:t>[7] </a:t>
            </a:r>
            <a:r>
              <a:rPr lang="en-US" sz="800" dirty="0">
                <a:hlinkClick r:id="rId3"/>
              </a:rPr>
              <a:t>https://www.3gpp.org/ftp/TSG_SA/WG3_Security/TSGS3_112_Goteborg/Docs/S3-234334.zip</a:t>
            </a:r>
            <a:endParaRPr lang="en-US" sz="800" dirty="0"/>
          </a:p>
          <a:p>
            <a:r>
              <a:rPr lang="en-US" sz="800" dirty="0"/>
              <a:t>[8] </a:t>
            </a:r>
            <a:r>
              <a:rPr lang="en-US" sz="800" dirty="0">
                <a:hlinkClick r:id="rId4"/>
              </a:rPr>
              <a:t>https://www.3gpp.org/ftp/TSG_SA/WG3_Security/ADHOCs/3GPPSA3-e(AH)_for_Rel-19/Docs/S3ah-230054.zip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25072376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BCC3B84-E032-56DC-9478-D3CF6D83BA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7280" y="2333297"/>
            <a:ext cx="7071360" cy="118714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dirty="0"/>
              <a:t>Thank you!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B57631-A23A-4D77-5D83-68E9E92BA5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3" name="Slide Number Placeholder 2" hidden="1">
            <a:extLst>
              <a:ext uri="{FF2B5EF4-FFF2-40B4-BE49-F238E27FC236}">
                <a16:creationId xmlns:a16="http://schemas.microsoft.com/office/drawing/2014/main" id="{CA3C3FBE-5FC0-040D-0B8F-9B01483B1B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BECF63ED-5365-0347-943C-46237B9951C9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15947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GPP" id="{FF8F0225-D265-8742-ACAB-43F04D70B0AE}" vid="{1ECBE701-66AA-2749-947C-3E49EA24C54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5a44311-ed64-4a72-909f-c9dc6973bde2" xsi:nil="true"/>
    <lcf76f155ced4ddcb4097134ff3c332f xmlns="28d9da6b-33d1-4c3f-8988-b903e67ea3d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D05DE70B15C64EA9E4D75973090490" ma:contentTypeVersion="14" ma:contentTypeDescription="Create a new document." ma:contentTypeScope="" ma:versionID="c933f449e82031e99f070a2a25efbd25">
  <xsd:schema xmlns:xsd="http://www.w3.org/2001/XMLSchema" xmlns:xs="http://www.w3.org/2001/XMLSchema" xmlns:p="http://schemas.microsoft.com/office/2006/metadata/properties" xmlns:ns2="1b01f6de-bcf4-49e3-9541-5177bacee8ff" xmlns:ns3="28d9da6b-33d1-4c3f-8988-b903e67ea3d6" xmlns:ns4="b5a44311-ed64-4a72-909f-c9dc6973bde2" targetNamespace="http://schemas.microsoft.com/office/2006/metadata/properties" ma:root="true" ma:fieldsID="c58ca687305fe86a2f1ea4cd516cf2e9" ns2:_="" ns3:_="" ns4:_="">
    <xsd:import namespace="1b01f6de-bcf4-49e3-9541-5177bacee8ff"/>
    <xsd:import namespace="28d9da6b-33d1-4c3f-8988-b903e67ea3d6"/>
    <xsd:import namespace="b5a44311-ed64-4a72-909f-c9dc6973bde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01f6de-bcf4-49e3-9541-5177bacee8f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9da6b-33d1-4c3f-8988-b903e67ea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4ea1a638-fe8f-4e55-a8a3-ec1a1fdf41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a44311-ed64-4a72-909f-c9dc6973bde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7a423e43-2623-4bd4-84be-3b6ec6fe5c69}" ma:internalName="TaxCatchAll" ma:showField="CatchAllData" ma:web="1b01f6de-bcf4-49e3-9541-5177bacee8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5FE438-1600-4532-BAAF-8BBFE88EC25B}">
  <ds:schemaRefs>
    <ds:schemaRef ds:uri="28d9da6b-33d1-4c3f-8988-b903e67ea3d6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1b01f6de-bcf4-49e3-9541-5177bacee8ff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b5a44311-ed64-4a72-909f-c9dc6973bde2"/>
  </ds:schemaRefs>
</ds:datastoreItem>
</file>

<file path=customXml/itemProps2.xml><?xml version="1.0" encoding="utf-8"?>
<ds:datastoreItem xmlns:ds="http://schemas.openxmlformats.org/officeDocument/2006/customXml" ds:itemID="{FD3218AC-E948-4A6D-8E13-7796103A1A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10857B-EB50-416C-A0FF-2E56460920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01f6de-bcf4-49e3-9541-5177bacee8ff"/>
    <ds:schemaRef ds:uri="28d9da6b-33d1-4c3f-8988-b903e67ea3d6"/>
    <ds:schemaRef ds:uri="b5a44311-ed64-4a72-909f-c9dc6973b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82</TotalTime>
  <Words>603</Words>
  <Application>Microsoft Macintosh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Wingdings</vt:lpstr>
      <vt:lpstr>3GPP</vt:lpstr>
      <vt:lpstr>MITRE Views on R19 Topics</vt:lpstr>
      <vt:lpstr>SA3 Prime (SIDs/WIDs) AI 6.2</vt:lpstr>
      <vt:lpstr>Feature Security Dependent on Other WGs AI 6.3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MITRE Views on R19 Topics</dc:title>
  <dc:subject/>
  <dc:creator>DG</dc:creator>
  <cp:keywords/>
  <dc:description/>
  <cp:lastModifiedBy>Elena Neira</cp:lastModifiedBy>
  <cp:revision>2</cp:revision>
  <dcterms:created xsi:type="dcterms:W3CDTF">2023-11-03T15:19:39Z</dcterms:created>
  <dcterms:modified xsi:type="dcterms:W3CDTF">2023-11-03T22:20:03Z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0x01010058D05DE70B15C64EA9E4D75973090490</vt:lpwstr>
  </property>
  <property fmtid="{D5CDD505-2E9C-101B-9397-08002B2CF9AE}" pid="3" name="MediaServiceImageTags">
    <vt:lpwstr/>
  </property>
</Properties>
</file>